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1" r:id="rId7"/>
    <p:sldId id="283" r:id="rId8"/>
    <p:sldId id="342" r:id="rId9"/>
    <p:sldId id="343" r:id="rId10"/>
    <p:sldId id="284" r:id="rId11"/>
    <p:sldId id="288" r:id="rId12"/>
    <p:sldId id="285" r:id="rId13"/>
    <p:sldId id="28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339" r:id="rId22"/>
    <p:sldId id="296" r:id="rId23"/>
    <p:sldId id="297" r:id="rId24"/>
    <p:sldId id="298" r:id="rId25"/>
    <p:sldId id="299" r:id="rId26"/>
    <p:sldId id="300" r:id="rId27"/>
    <p:sldId id="301" r:id="rId28"/>
    <p:sldId id="340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41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4" r:id="rId60"/>
    <p:sldId id="331" r:id="rId61"/>
    <p:sldId id="332" r:id="rId62"/>
    <p:sldId id="333" r:id="rId63"/>
    <p:sldId id="335" r:id="rId64"/>
    <p:sldId id="336" r:id="rId65"/>
    <p:sldId id="337" r:id="rId66"/>
    <p:sldId id="33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Definition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Numerical Python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Module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Open source and used in almost every field of science and engineering.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Used With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Pandas, SciPy, Matplotlib,</a:t>
          </a:r>
        </a:p>
        <a:p>
          <a:pPr>
            <a:lnSpc>
              <a:spcPct val="100000"/>
            </a:lnSpc>
          </a:pPr>
          <a:r>
            <a:rPr lang="en-US" dirty="0"/>
            <a:t>Scikit-learn, scikit-image and other data science/science Python packages.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80396" y="358091"/>
          <a:ext cx="1162054" cy="1162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345" y="1649084"/>
          <a:ext cx="3320156" cy="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Definition</a:t>
          </a:r>
        </a:p>
      </dsp:txBody>
      <dsp:txXfrm>
        <a:off x="1345" y="1649084"/>
        <a:ext cx="3320156" cy="498023"/>
      </dsp:txXfrm>
    </dsp:sp>
    <dsp:sp modelId="{DD091D0A-5A25-4241-91F3-18D32B0BDD4F}">
      <dsp:nvSpPr>
        <dsp:cNvPr id="0" name=""/>
        <dsp:cNvSpPr/>
      </dsp:nvSpPr>
      <dsp:spPr>
        <a:xfrm>
          <a:off x="1345" y="2207079"/>
          <a:ext cx="3320156" cy="1149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Numerical Python</a:t>
          </a:r>
        </a:p>
      </dsp:txBody>
      <dsp:txXfrm>
        <a:off x="1345" y="2207079"/>
        <a:ext cx="3320156" cy="1149579"/>
      </dsp:txXfrm>
    </dsp:sp>
    <dsp:sp modelId="{210823F6-AC1A-46E3-9D99-A319DF497539}">
      <dsp:nvSpPr>
        <dsp:cNvPr id="0" name=""/>
        <dsp:cNvSpPr/>
      </dsp:nvSpPr>
      <dsp:spPr>
        <a:xfrm>
          <a:off x="4981580" y="358091"/>
          <a:ext cx="1162054" cy="1162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902529" y="1649084"/>
          <a:ext cx="3320156" cy="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A Module</a:t>
          </a:r>
        </a:p>
      </dsp:txBody>
      <dsp:txXfrm>
        <a:off x="3902529" y="1649084"/>
        <a:ext cx="3320156" cy="498023"/>
      </dsp:txXfrm>
    </dsp:sp>
    <dsp:sp modelId="{7CD40649-A74C-4AD8-B9D0-2573A1955C91}">
      <dsp:nvSpPr>
        <dsp:cNvPr id="0" name=""/>
        <dsp:cNvSpPr/>
      </dsp:nvSpPr>
      <dsp:spPr>
        <a:xfrm>
          <a:off x="3902529" y="2207079"/>
          <a:ext cx="3320156" cy="1149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source and used in almost every field of science and engineering.</a:t>
          </a:r>
        </a:p>
      </dsp:txBody>
      <dsp:txXfrm>
        <a:off x="3902529" y="2207079"/>
        <a:ext cx="3320156" cy="1149579"/>
      </dsp:txXfrm>
    </dsp:sp>
    <dsp:sp modelId="{B0A3ABD2-C471-4A21-8AEF-3843C86919E1}">
      <dsp:nvSpPr>
        <dsp:cNvPr id="0" name=""/>
        <dsp:cNvSpPr/>
      </dsp:nvSpPr>
      <dsp:spPr>
        <a:xfrm>
          <a:off x="8882763" y="358091"/>
          <a:ext cx="1162054" cy="11620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803712" y="1649084"/>
          <a:ext cx="3320156" cy="498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Used With</a:t>
          </a:r>
        </a:p>
      </dsp:txBody>
      <dsp:txXfrm>
        <a:off x="7803712" y="1649084"/>
        <a:ext cx="3320156" cy="498023"/>
      </dsp:txXfrm>
    </dsp:sp>
    <dsp:sp modelId="{6418EBED-F111-425B-8EE2-06B8B2297A68}">
      <dsp:nvSpPr>
        <dsp:cNvPr id="0" name=""/>
        <dsp:cNvSpPr/>
      </dsp:nvSpPr>
      <dsp:spPr>
        <a:xfrm>
          <a:off x="7803712" y="2207079"/>
          <a:ext cx="3320156" cy="1149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Pandas, SciPy, Matplotlib,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Scikit-learn, scikit-image and other data science/science Python packages.</a:t>
          </a:r>
        </a:p>
      </dsp:txBody>
      <dsp:txXfrm>
        <a:off x="7803712" y="2207079"/>
        <a:ext cx="3320156" cy="1149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20:55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6350 16148 0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42:26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2778 11981 0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2670" y="1673524"/>
            <a:ext cx="3817088" cy="251570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NumPy, Broadcasting and</a:t>
            </a:r>
            <a:br>
              <a:rPr lang="en-US" sz="4000" b="1" dirty="0"/>
            </a:br>
            <a:r>
              <a:rPr lang="en-US" sz="40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E153-28F5-4C73-808E-DEEEC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3" y="274984"/>
            <a:ext cx="5345334" cy="852068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Useful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1685-CD86-48A4-8879-B0FA6B85A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303" y="1267464"/>
            <a:ext cx="5345334" cy="5309505"/>
          </a:xfrm>
        </p:spPr>
        <p:txBody>
          <a:bodyPr>
            <a:normAutofit lnSpcReduction="10000"/>
          </a:bodyPr>
          <a:lstStyle/>
          <a:p>
            <a:r>
              <a:rPr lang="en-US" sz="2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Ndarray</a:t>
            </a:r>
            <a:r>
              <a:rPr lang="en-US" sz="2800" dirty="0"/>
              <a:t> = N-dimensional array</a:t>
            </a:r>
          </a:p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1-D</a:t>
            </a:r>
            <a:r>
              <a:rPr lang="en-US" sz="2800" dirty="0"/>
              <a:t> = one dimensional array</a:t>
            </a:r>
          </a:p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2-D</a:t>
            </a:r>
            <a:r>
              <a:rPr lang="en-US" sz="2800" dirty="0"/>
              <a:t> = two-dimensional array</a:t>
            </a:r>
          </a:p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Vector</a:t>
            </a:r>
            <a:r>
              <a:rPr lang="en-US" sz="2800" dirty="0"/>
              <a:t> = an array with a single dimension (1D)</a:t>
            </a:r>
          </a:p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Matrix</a:t>
            </a:r>
            <a:r>
              <a:rPr lang="en-US" sz="2800" dirty="0"/>
              <a:t> = an array with two dimensions (2D)</a:t>
            </a:r>
          </a:p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Tensor</a:t>
            </a:r>
            <a:r>
              <a:rPr lang="en-US" sz="2800" dirty="0"/>
              <a:t> = an array with 3+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C1A8-F36D-446F-A1DA-51CDC97B6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365" y="1267464"/>
            <a:ext cx="5178756" cy="443165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CEDBE6"/>
              </a:buClr>
            </a:pP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EDBE6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Dimensions = axes</a:t>
            </a:r>
          </a:p>
          <a:p>
            <a:pPr lvl="0">
              <a:buClr>
                <a:srgbClr val="CEDBE6"/>
              </a:buClr>
            </a:pPr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EDBE6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900" indent="0" algn="ctr">
              <a:buNone/>
            </a:pPr>
            <a:r>
              <a:rPr lang="en-US" sz="2800" b="1" dirty="0"/>
              <a:t>E.G : [[0., 0., 0.], [1., 1., 1.]]</a:t>
            </a:r>
          </a:p>
          <a:p>
            <a:r>
              <a:rPr lang="en-US" sz="2800" dirty="0"/>
              <a:t>2-D array</a:t>
            </a:r>
          </a:p>
          <a:p>
            <a:r>
              <a:rPr lang="en-US" sz="2800" dirty="0"/>
              <a:t>2 axes</a:t>
            </a:r>
          </a:p>
          <a:p>
            <a:r>
              <a:rPr lang="en-US" sz="2800" dirty="0"/>
              <a:t>First axis: length of 2</a:t>
            </a:r>
          </a:p>
          <a:p>
            <a:r>
              <a:rPr lang="en-US" sz="2800" dirty="0"/>
              <a:t>Second axis: length of 3</a:t>
            </a:r>
          </a:p>
        </p:txBody>
      </p:sp>
    </p:spTree>
    <p:extLst>
      <p:ext uri="{BB962C8B-B14F-4D97-AF65-F5344CB8AC3E}">
        <p14:creationId xmlns:p14="http://schemas.microsoft.com/office/powerpoint/2010/main" val="83755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71" y="409105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2" y="1254643"/>
            <a:ext cx="4940117" cy="4257068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In the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b="1" dirty="0">
                <a:solidFill>
                  <a:srgbClr val="FFC000"/>
                </a:solidFill>
              </a:rPr>
              <a:t>pip install </a:t>
            </a:r>
            <a:r>
              <a:rPr lang="en-US" sz="2800" b="1" dirty="0" err="1">
                <a:solidFill>
                  <a:srgbClr val="FFC000"/>
                </a:solidFill>
              </a:rPr>
              <a:t>numpy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311" y="409104"/>
            <a:ext cx="5173740" cy="692495"/>
          </a:xfrm>
        </p:spPr>
        <p:txBody>
          <a:bodyPr/>
          <a:lstStyle/>
          <a:p>
            <a:r>
              <a:rPr lang="en-US" sz="3600" b="1" u="sng" dirty="0"/>
              <a:t>You can import 2 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254643"/>
            <a:ext cx="4779581" cy="4257067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endParaRPr lang="en-US" sz="2800" dirty="0"/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b="1" dirty="0">
                <a:solidFill>
                  <a:srgbClr val="FFC000"/>
                </a:solidFill>
              </a:rPr>
              <a:t>import </a:t>
            </a:r>
            <a:r>
              <a:rPr lang="en-US" sz="2800" b="1" dirty="0" err="1">
                <a:solidFill>
                  <a:srgbClr val="FFC000"/>
                </a:solidFill>
              </a:rPr>
              <a:t>numpy</a:t>
            </a:r>
            <a:r>
              <a:rPr lang="en-US" sz="2800" b="1" dirty="0">
                <a:solidFill>
                  <a:srgbClr val="FFC000"/>
                </a:solidFill>
              </a:rPr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02861"/>
            <a:ext cx="10353762" cy="927548"/>
          </a:xfrm>
        </p:spPr>
        <p:txBody>
          <a:bodyPr>
            <a:normAutofit/>
          </a:bodyPr>
          <a:lstStyle/>
          <a:p>
            <a:r>
              <a:rPr lang="en-US" sz="4400" b="1" dirty="0"/>
              <a:t>Create a file in </a:t>
            </a:r>
            <a:r>
              <a:rPr lang="en-US" sz="4400" b="1" dirty="0" err="1"/>
              <a:t>vscode</a:t>
            </a:r>
            <a:endParaRPr 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0950-0A44-4B51-ABB6-06A7294FBFDF}"/>
              </a:ext>
            </a:extLst>
          </p:cNvPr>
          <p:cNvSpPr txBox="1"/>
          <p:nvPr/>
        </p:nvSpPr>
        <p:spPr>
          <a:xfrm>
            <a:off x="8729331" y="4563856"/>
            <a:ext cx="268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Depends on what you need to do.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B1857D2-32AB-4EF5-845D-D8D5339E9FB6}"/>
              </a:ext>
            </a:extLst>
          </p:cNvPr>
          <p:cNvSpPr/>
          <p:nvPr/>
        </p:nvSpPr>
        <p:spPr>
          <a:xfrm rot="20269056">
            <a:off x="9644204" y="3707222"/>
            <a:ext cx="494950" cy="7130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38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4B39-36A3-453A-8F5E-B6D38294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16" y="403793"/>
            <a:ext cx="11471167" cy="764782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Creating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16" y="1522711"/>
            <a:ext cx="3448199" cy="764782"/>
          </a:xfrm>
        </p:spPr>
        <p:txBody>
          <a:bodyPr/>
          <a:lstStyle/>
          <a:p>
            <a:pPr algn="l"/>
            <a:r>
              <a:rPr lang="en-US" sz="36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General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78461" y="2505024"/>
            <a:ext cx="440788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= </a:t>
            </a:r>
            <a:r>
              <a:rPr lang="en-US" sz="2400" dirty="0" err="1"/>
              <a:t>numpy.array</a:t>
            </a:r>
            <a:r>
              <a:rPr lang="en-US" sz="2400" dirty="0"/>
              <a:t>([1, 2, 3, 4, 5])</a:t>
            </a:r>
          </a:p>
          <a:p>
            <a:pPr algn="l"/>
            <a:r>
              <a:rPr lang="en-US" sz="2400" dirty="0"/>
              <a:t>print(a)</a:t>
            </a:r>
          </a:p>
          <a:p>
            <a:pPr algn="l"/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9222" y="1480395"/>
            <a:ext cx="3103629" cy="764783"/>
          </a:xfrm>
        </p:spPr>
        <p:txBody>
          <a:bodyPr/>
          <a:lstStyle/>
          <a:p>
            <a:pPr algn="l"/>
            <a:r>
              <a:rPr lang="en-US" sz="36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Zeros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952164" y="2479101"/>
            <a:ext cx="310362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b = </a:t>
            </a:r>
            <a:r>
              <a:rPr lang="en-US" sz="2400" dirty="0" err="1"/>
              <a:t>np.zeros</a:t>
            </a:r>
            <a:r>
              <a:rPr lang="en-US" sz="2400" dirty="0"/>
              <a:t>(4)</a:t>
            </a:r>
          </a:p>
          <a:p>
            <a:pPr algn="l"/>
            <a:r>
              <a:rPr lang="en-US" sz="2400" dirty="0"/>
              <a:t>print(b)</a:t>
            </a:r>
          </a:p>
          <a:p>
            <a:pPr algn="l"/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7421" y="1522711"/>
            <a:ext cx="3244163" cy="724625"/>
          </a:xfrm>
        </p:spPr>
        <p:txBody>
          <a:bodyPr/>
          <a:lstStyle/>
          <a:p>
            <a:pPr algn="l"/>
            <a:r>
              <a:rPr lang="en-US" sz="36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587421" y="2479100"/>
            <a:ext cx="3244162" cy="302308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c = </a:t>
            </a:r>
            <a:r>
              <a:rPr lang="en-US" sz="2400" dirty="0" err="1"/>
              <a:t>np.ones</a:t>
            </a:r>
            <a:r>
              <a:rPr lang="en-US" sz="2400" dirty="0"/>
              <a:t>(2)</a:t>
            </a:r>
          </a:p>
          <a:p>
            <a:pPr algn="l"/>
            <a:r>
              <a:rPr lang="en-US" sz="2400" dirty="0"/>
              <a:t>print(c)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82968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60" y="361520"/>
            <a:ext cx="3300984" cy="764782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12660" y="1353841"/>
            <a:ext cx="3300984" cy="5036339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r>
              <a:rPr lang="en-US" sz="2400" dirty="0"/>
              <a:t>d = </a:t>
            </a:r>
            <a:r>
              <a:rPr lang="en-US" sz="2400" dirty="0" err="1"/>
              <a:t>np.empty</a:t>
            </a:r>
            <a:r>
              <a:rPr lang="en-US" sz="2400" dirty="0"/>
              <a:t>(3)</a:t>
            </a:r>
          </a:p>
          <a:p>
            <a:pPr algn="l"/>
            <a:r>
              <a:rPr lang="en-US" sz="2400" dirty="0"/>
              <a:t>print(d)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**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empty</a:t>
            </a:r>
            <a:r>
              <a:rPr lang="en-US" sz="2400" dirty="0"/>
              <a:t> - Creates an array whole initial content is random and depends on the state of memory. </a:t>
            </a:r>
          </a:p>
          <a:p>
            <a:pPr algn="l"/>
            <a:r>
              <a:rPr lang="en-US" sz="2400" dirty="0"/>
              <a:t>** Speed.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72718" y="1195009"/>
            <a:ext cx="3477563" cy="764783"/>
          </a:xfrm>
        </p:spPr>
        <p:txBody>
          <a:bodyPr/>
          <a:lstStyle/>
          <a:p>
            <a:pPr algn="l"/>
            <a:r>
              <a:rPr lang="en-US" sz="40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arange</a:t>
            </a:r>
            <a:endParaRPr lang="en-US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772718" y="2173591"/>
            <a:ext cx="3477563" cy="205816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r>
              <a:rPr lang="en-US" sz="2800" dirty="0"/>
              <a:t>e = </a:t>
            </a:r>
            <a:r>
              <a:rPr lang="en-US" sz="2800" dirty="0" err="1"/>
              <a:t>np.arange</a:t>
            </a:r>
            <a:r>
              <a:rPr lang="en-US" sz="2800" dirty="0"/>
              <a:t>(5)</a:t>
            </a:r>
          </a:p>
          <a:p>
            <a:pPr algn="l"/>
            <a:r>
              <a:rPr lang="en-US" sz="2800" dirty="0"/>
              <a:t>print(e)</a:t>
            </a:r>
          </a:p>
          <a:p>
            <a:pPr algn="l"/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2016" y="520995"/>
            <a:ext cx="4225428" cy="2151841"/>
          </a:xfrm>
        </p:spPr>
        <p:txBody>
          <a:bodyPr/>
          <a:lstStyle/>
          <a:p>
            <a:r>
              <a:rPr lang="en-US" sz="3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arange</a:t>
            </a:r>
            <a:r>
              <a:rPr lang="en-US" sz="3200" dirty="0"/>
              <a:t> - 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722016" y="3428999"/>
            <a:ext cx="4225428" cy="2908005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import </a:t>
            </a:r>
            <a:r>
              <a:rPr lang="en-US" sz="3200" dirty="0" err="1"/>
              <a:t>numpy</a:t>
            </a:r>
            <a:r>
              <a:rPr lang="en-US" sz="3200" dirty="0"/>
              <a:t> as np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f = </a:t>
            </a:r>
            <a:r>
              <a:rPr lang="en-US" sz="3200" dirty="0" err="1"/>
              <a:t>np.arange</a:t>
            </a:r>
            <a:r>
              <a:rPr lang="en-US" sz="3200" dirty="0"/>
              <a:t>(2, 9, 2)</a:t>
            </a:r>
          </a:p>
          <a:p>
            <a:pPr algn="l"/>
            <a:r>
              <a:rPr lang="en-US" sz="3200" dirty="0"/>
              <a:t>print(f)</a:t>
            </a:r>
          </a:p>
        </p:txBody>
      </p:sp>
    </p:spTree>
    <p:extLst>
      <p:ext uri="{BB962C8B-B14F-4D97-AF65-F5344CB8AC3E}">
        <p14:creationId xmlns:p14="http://schemas.microsoft.com/office/powerpoint/2010/main" val="15108323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090" y="223284"/>
            <a:ext cx="5016822" cy="2115879"/>
          </a:xfrm>
        </p:spPr>
        <p:txBody>
          <a:bodyPr/>
          <a:lstStyle/>
          <a:p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linspace</a:t>
            </a:r>
            <a:r>
              <a:rPr lang="en-US" sz="2800" dirty="0"/>
              <a:t> - With values that are spaced linearly in a specified interval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11530" y="2509283"/>
            <a:ext cx="5015382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g = </a:t>
            </a:r>
            <a:r>
              <a:rPr lang="en-US" sz="2800" dirty="0" err="1"/>
              <a:t>np.</a:t>
            </a:r>
            <a:r>
              <a:rPr 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linspace</a:t>
            </a:r>
            <a:r>
              <a:rPr lang="en-US" sz="2800" dirty="0"/>
              <a:t>(0, 10, num=5)</a:t>
            </a:r>
          </a:p>
          <a:p>
            <a:pPr algn="l"/>
            <a:r>
              <a:rPr lang="en-US" sz="2800" dirty="0"/>
              <a:t>print(g)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1" y="712381"/>
            <a:ext cx="5474958" cy="1137684"/>
          </a:xfrm>
        </p:spPr>
        <p:txBody>
          <a:bodyPr/>
          <a:lstStyle/>
          <a:p>
            <a:r>
              <a:rPr lang="en-US" sz="2800" b="1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678109" y="2339163"/>
            <a:ext cx="4892850" cy="302308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</a:t>
            </a:r>
            <a:r>
              <a:rPr 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14:cNvPr>
              <p14:cNvContentPartPr/>
              <p14:nvPr/>
            </p14:nvContentPartPr>
            <p14:xfrm>
              <a:off x="2286000" y="5813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640" y="5803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887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590" y="169070"/>
            <a:ext cx="5935943" cy="764782"/>
          </a:xfrm>
        </p:spPr>
        <p:txBody>
          <a:bodyPr/>
          <a:lstStyle/>
          <a:p>
            <a:pPr algn="l"/>
            <a:r>
              <a:rPr lang="en-US" sz="3200" b="1" u="sng" dirty="0">
                <a:solidFill>
                  <a:srgbClr val="FFFF00"/>
                </a:solidFill>
              </a:rPr>
              <a:t>Sorting</a:t>
            </a:r>
            <a:endParaRPr lang="en-US" sz="2800" b="1" u="sng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55865" y="933852"/>
            <a:ext cx="5840135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algn="l"/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([2, 1, 5, 3, 7, 4, 6, 8])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a1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np.sort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print(a1)</a:t>
            </a:r>
          </a:p>
          <a:p>
            <a:pPr algn="l"/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6731" y="2809768"/>
            <a:ext cx="5487424" cy="764782"/>
          </a:xfrm>
        </p:spPr>
        <p:txBody>
          <a:bodyPr/>
          <a:lstStyle/>
          <a:p>
            <a:r>
              <a:rPr lang="en-US" sz="2800" b="1" u="sng" dirty="0"/>
              <a:t>Other sort commands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711081" y="3665841"/>
            <a:ext cx="8353368" cy="3023089"/>
          </a:xfrm>
        </p:spPr>
        <p:txBody>
          <a:bodyPr>
            <a:noAutofit/>
          </a:bodyPr>
          <a:lstStyle/>
          <a:p>
            <a:pPr algn="l"/>
            <a:r>
              <a:rPr lang="en-US" sz="2800" b="1" dirty="0" err="1"/>
              <a:t>argsort</a:t>
            </a:r>
            <a:r>
              <a:rPr lang="en-US" sz="2800" dirty="0"/>
              <a:t> = an indirect sort along a specified axis</a:t>
            </a:r>
          </a:p>
          <a:p>
            <a:pPr algn="l"/>
            <a:r>
              <a:rPr lang="en-US" sz="2800" b="1" dirty="0" err="1"/>
              <a:t>lexsort</a:t>
            </a:r>
            <a:r>
              <a:rPr lang="en-US" sz="2800" dirty="0"/>
              <a:t> = an indirect stable sort on multiple keys</a:t>
            </a:r>
          </a:p>
          <a:p>
            <a:pPr algn="l"/>
            <a:r>
              <a:rPr lang="en-US" sz="2800" b="1" dirty="0" err="1"/>
              <a:t>searchsorted</a:t>
            </a:r>
            <a:r>
              <a:rPr lang="en-US" sz="2800" dirty="0"/>
              <a:t> = will find elements in a sorted array</a:t>
            </a:r>
          </a:p>
          <a:p>
            <a:pPr algn="l"/>
            <a:r>
              <a:rPr lang="en-US" sz="2800" b="1" dirty="0"/>
              <a:t>partition</a:t>
            </a:r>
            <a:r>
              <a:rPr lang="en-US" sz="2800" dirty="0"/>
              <a:t> = partial sort</a:t>
            </a:r>
          </a:p>
        </p:txBody>
      </p:sp>
    </p:spTree>
    <p:extLst>
      <p:ext uri="{BB962C8B-B14F-4D97-AF65-F5344CB8AC3E}">
        <p14:creationId xmlns:p14="http://schemas.microsoft.com/office/powerpoint/2010/main" val="704848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8212-79F1-474C-8862-0688F41E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39" y="297711"/>
            <a:ext cx="10789092" cy="815777"/>
          </a:xfrm>
        </p:spPr>
        <p:txBody>
          <a:bodyPr>
            <a:normAutofit fontScale="90000"/>
          </a:bodyPr>
          <a:lstStyle/>
          <a:p>
            <a:r>
              <a:rPr lang="en-US" sz="5400" b="1" u="sng" dirty="0"/>
              <a:t>Concatenation</a:t>
            </a:r>
            <a:endParaRPr lang="en-US" sz="6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E036-B3F6-49E9-AF1E-0B98D5064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08" y="1307823"/>
            <a:ext cx="5532377" cy="4997283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a2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([1, 2, 3, 4])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b2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([5, 6, 7, 8])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arr2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((a2, b2))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print(arr2)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97D98-907A-4336-92AD-31191B1BD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4233" y="1307824"/>
            <a:ext cx="6092359" cy="517803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import </a:t>
            </a:r>
            <a:r>
              <a:rPr lang="en-US" sz="2800" dirty="0" err="1">
                <a:solidFill>
                  <a:schemeClr val="tx1"/>
                </a:solidFill>
              </a:rPr>
              <a:t>numpy</a:t>
            </a:r>
            <a:r>
              <a:rPr lang="en-US" sz="2800" dirty="0">
                <a:solidFill>
                  <a:schemeClr val="tx1"/>
                </a:solidFill>
              </a:rPr>
              <a:t> as np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([[1, 2], [3, 4]])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([[5, 6]])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arr3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((x, y), axis=0)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print(arr3)</a:t>
            </a:r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1781728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278301"/>
            <a:ext cx="11535965" cy="656644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Knowing shape and size of an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5803-3D74-47A3-8FF2-888142C3F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3270" y="1361583"/>
            <a:ext cx="8693426" cy="506926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array_example</a:t>
            </a:r>
            <a:r>
              <a:rPr lang="en-US" sz="2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 ,1 ,2,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7]]])</a:t>
            </a:r>
          </a:p>
          <a:p>
            <a:pPr marL="369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916632-5B75-BE79-40E6-2B2B9714C206}"/>
                  </a:ext>
                </a:extLst>
              </p14:cNvPr>
              <p14:cNvContentPartPr/>
              <p14:nvPr/>
            </p14:nvContentPartPr>
            <p14:xfrm>
              <a:off x="1000080" y="43131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916632-5B75-BE79-40E6-2B2B9714C2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720" y="4303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0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7372DD5-DFE5-44FA-AB53-F1F0682CBA68}"/>
              </a:ext>
            </a:extLst>
          </p:cNvPr>
          <p:cNvSpPr txBox="1">
            <a:spLocks/>
          </p:cNvSpPr>
          <p:nvPr/>
        </p:nvSpPr>
        <p:spPr>
          <a:xfrm>
            <a:off x="1860699" y="1201119"/>
            <a:ext cx="7840602" cy="52624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800" dirty="0"/>
              <a:t>t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</a:t>
            </a:r>
            <a:r>
              <a:rPr 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ndim</a:t>
            </a:r>
            <a:endParaRPr lang="en-US" sz="2800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print(t)		## 3 (dimensions)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u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</a:t>
            </a:r>
            <a:r>
              <a:rPr 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size</a:t>
            </a:r>
            <a:endParaRPr lang="en-US" sz="2800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print(u)		## 2, 4 (2 axis w/ length of 4)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v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</a:t>
            </a:r>
            <a:r>
              <a:rPr 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shape</a:t>
            </a:r>
            <a:endParaRPr lang="en-US" sz="2800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print(v)		## 3, 2, 4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endParaRPr 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47AA7B-39A4-1F2D-1841-0C360605AAD2}"/>
              </a:ext>
            </a:extLst>
          </p:cNvPr>
          <p:cNvSpPr txBox="1">
            <a:spLocks/>
          </p:cNvSpPr>
          <p:nvPr/>
        </p:nvSpPr>
        <p:spPr>
          <a:xfrm>
            <a:off x="813102" y="171974"/>
            <a:ext cx="10353762" cy="102914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/>
              <a:t>Knowing shape and size - continued</a:t>
            </a:r>
          </a:p>
        </p:txBody>
      </p:sp>
    </p:spTree>
    <p:extLst>
      <p:ext uri="{BB962C8B-B14F-4D97-AF65-F5344CB8AC3E}">
        <p14:creationId xmlns:p14="http://schemas.microsoft.com/office/powerpoint/2010/main" val="827444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Reshaping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D5CA62-E416-423D-88AF-035B82ED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657" y="2003142"/>
            <a:ext cx="3300984" cy="764782"/>
          </a:xfrm>
        </p:spPr>
        <p:txBody>
          <a:bodyPr/>
          <a:lstStyle/>
          <a:p>
            <a:pPr algn="l"/>
            <a:r>
              <a:rPr lang="en-US" sz="2800" dirty="0"/>
              <a:t>Start with this: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432657" y="2767924"/>
            <a:ext cx="3809693" cy="3023088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r>
              <a:rPr lang="en-US" sz="2800" dirty="0"/>
              <a:t>a = </a:t>
            </a:r>
            <a:r>
              <a:rPr lang="en-US" sz="2800" dirty="0" err="1"/>
              <a:t>np.arange</a:t>
            </a:r>
            <a:r>
              <a:rPr lang="en-US" sz="2800" dirty="0"/>
              <a:t>(6)</a:t>
            </a:r>
          </a:p>
          <a:p>
            <a:pPr algn="l"/>
            <a:r>
              <a:rPr lang="en-US" sz="2800" dirty="0"/>
              <a:t>print(a)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19759D-42A6-4232-9444-6796AD675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8359" y="2003141"/>
            <a:ext cx="3300984" cy="764783"/>
          </a:xfrm>
        </p:spPr>
        <p:txBody>
          <a:bodyPr/>
          <a:lstStyle/>
          <a:p>
            <a:pPr algn="l"/>
            <a:r>
              <a:rPr lang="en-US" sz="2800" dirty="0"/>
              <a:t>Change it: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F98133-8BF5-4A6A-80AE-21304D35412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458359" y="2767924"/>
            <a:ext cx="3300984" cy="3211797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b = </a:t>
            </a:r>
            <a:r>
              <a:rPr lang="en-US" sz="2800" dirty="0" err="1"/>
              <a:t>a.reshape</a:t>
            </a:r>
            <a:r>
              <a:rPr lang="en-US" sz="2800" dirty="0"/>
              <a:t>(3, 2)</a:t>
            </a:r>
          </a:p>
          <a:p>
            <a:pPr algn="l"/>
            <a:r>
              <a:rPr lang="en-US" sz="2800" dirty="0"/>
              <a:t>print(b)</a:t>
            </a:r>
          </a:p>
        </p:txBody>
      </p:sp>
    </p:spTree>
    <p:extLst>
      <p:ext uri="{BB962C8B-B14F-4D97-AF65-F5344CB8AC3E}">
        <p14:creationId xmlns:p14="http://schemas.microsoft.com/office/powerpoint/2010/main" val="13804864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  <p:bldP spid="10" grpId="0" build="p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EFA-6E0B-437B-B776-5AB3ED4C7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Idea &amp; Rough Draft </a:t>
            </a:r>
          </a:p>
        </p:txBody>
      </p:sp>
    </p:spTree>
    <p:extLst>
      <p:ext uri="{BB962C8B-B14F-4D97-AF65-F5344CB8AC3E}">
        <p14:creationId xmlns:p14="http://schemas.microsoft.com/office/powerpoint/2010/main" val="611609326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10557" y="1291605"/>
            <a:ext cx="3870830" cy="484591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 =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([1, 2, 3])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 = data[1]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 = data[0:2]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 = data[1:]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 = data[-2:]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print(“a”, a)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print(“b”, b)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print(“c”, c)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print(“d”, d)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7CB1A-6CE3-48BE-9105-B3DDF944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6" y="212651"/>
            <a:ext cx="10070979" cy="970450"/>
          </a:xfrm>
        </p:spPr>
        <p:txBody>
          <a:bodyPr/>
          <a:lstStyle/>
          <a:p>
            <a:r>
              <a:rPr lang="en-US" b="1" u="sng" dirty="0"/>
              <a:t>Indexing and Slicing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C96AB6C-8E04-4B5C-AA30-B8576A6796BC}"/>
              </a:ext>
            </a:extLst>
          </p:cNvPr>
          <p:cNvSpPr txBox="1">
            <a:spLocks/>
          </p:cNvSpPr>
          <p:nvPr/>
        </p:nvSpPr>
        <p:spPr>
          <a:xfrm>
            <a:off x="5873515" y="1291605"/>
            <a:ext cx="5998128" cy="48459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= </a:t>
            </a:r>
            <a:r>
              <a:rPr lang="en-US" sz="2000" dirty="0" err="1">
                <a:solidFill>
                  <a:schemeClr val="tx1"/>
                </a:solidFill>
              </a:rPr>
              <a:t>np.array</a:t>
            </a:r>
            <a:r>
              <a:rPr lang="en-US" sz="2000" dirty="0">
                <a:solidFill>
                  <a:schemeClr val="tx1"/>
                </a:solidFill>
              </a:rPr>
              <a:t>([[1 , 2, 3, 4], [5, 6, 7, 8], [9, 10, 11, 12]])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print(a[a &lt; 5])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 = (a &gt;= 5)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</a:t>
            </a:r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divisible_by_2 = a[a%2==0]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print(divisible_by_2)</a:t>
            </a:r>
          </a:p>
        </p:txBody>
      </p:sp>
    </p:spTree>
    <p:extLst>
      <p:ext uri="{BB962C8B-B14F-4D97-AF65-F5344CB8AC3E}">
        <p14:creationId xmlns:p14="http://schemas.microsoft.com/office/powerpoint/2010/main" val="29398400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6539-1E98-4683-A46E-143C1BB2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6316"/>
            <a:ext cx="10353762" cy="1080977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Other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363E9-BFEB-406A-A27D-F171EA1B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423" y="1679944"/>
            <a:ext cx="5175213" cy="5039638"/>
          </a:xfrm>
        </p:spPr>
        <p:txBody>
          <a:bodyPr>
            <a:normAutofit/>
          </a:bodyPr>
          <a:lstStyle/>
          <a:p>
            <a:r>
              <a:rPr lang="en-US" dirty="0"/>
              <a:t>Can use “&amp;” and “|” to get Booleans</a:t>
            </a:r>
          </a:p>
          <a:p>
            <a:r>
              <a:rPr lang="en-US" dirty="0" err="1"/>
              <a:t>np.nonzero</a:t>
            </a:r>
            <a:r>
              <a:rPr lang="en-US" dirty="0"/>
              <a:t>() = select elements or indices from an array</a:t>
            </a:r>
          </a:p>
          <a:p>
            <a:r>
              <a:rPr lang="en-US" dirty="0" err="1"/>
              <a:t>np.vstack</a:t>
            </a:r>
            <a:r>
              <a:rPr lang="en-US" dirty="0"/>
              <a:t>() = stack vertically</a:t>
            </a:r>
          </a:p>
          <a:p>
            <a:r>
              <a:rPr lang="en-US" dirty="0" err="1"/>
              <a:t>np.hstack</a:t>
            </a:r>
            <a:r>
              <a:rPr lang="en-US" dirty="0"/>
              <a:t>() = stack horizontally</a:t>
            </a:r>
          </a:p>
          <a:p>
            <a:r>
              <a:rPr lang="en-US" dirty="0" err="1"/>
              <a:t>np.hsplit</a:t>
            </a:r>
            <a:r>
              <a:rPr lang="en-US" dirty="0"/>
              <a:t>() = split arrays</a:t>
            </a:r>
          </a:p>
          <a:p>
            <a:r>
              <a:rPr lang="en-US" dirty="0" err="1"/>
              <a:t>np.view</a:t>
            </a:r>
            <a:r>
              <a:rPr lang="en-US" dirty="0"/>
              <a:t>() = create new array object that looks at same data as the original array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11A62-26A0-47A5-B068-D2F5AC98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1679944"/>
            <a:ext cx="5061814" cy="5039637"/>
          </a:xfrm>
        </p:spPr>
        <p:txBody>
          <a:bodyPr>
            <a:normAutofit/>
          </a:bodyPr>
          <a:lstStyle/>
          <a:p>
            <a:r>
              <a:rPr lang="en-US" dirty="0"/>
              <a:t>copy() = complete copy of the array and its data.</a:t>
            </a:r>
          </a:p>
          <a:p>
            <a:r>
              <a:rPr lang="en-US" dirty="0"/>
              <a:t>Addition/Subtraction</a:t>
            </a:r>
          </a:p>
          <a:p>
            <a:r>
              <a:rPr lang="en-US" dirty="0"/>
              <a:t>Multiplication/Division</a:t>
            </a:r>
          </a:p>
          <a:p>
            <a:r>
              <a:rPr lang="en-US" dirty="0"/>
              <a:t>Max/min</a:t>
            </a:r>
          </a:p>
          <a:p>
            <a:r>
              <a:rPr lang="en-US" dirty="0"/>
              <a:t>Sum/mean</a:t>
            </a:r>
          </a:p>
          <a:p>
            <a:r>
              <a:rPr lang="en-US" dirty="0"/>
              <a:t>Product</a:t>
            </a:r>
          </a:p>
          <a:p>
            <a:r>
              <a:rPr lang="en-US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93018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C773-3F3C-4F7F-8C9D-4BA68EC1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6" y="151131"/>
            <a:ext cx="10353762" cy="1257300"/>
          </a:xfrm>
        </p:spPr>
        <p:txBody>
          <a:bodyPr/>
          <a:lstStyle/>
          <a:p>
            <a:r>
              <a:rPr lang="en-US" b="1" dirty="0"/>
              <a:t>Broadcasting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FD71-4CFA-4B27-BB6B-886E5B1F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6" y="1128493"/>
            <a:ext cx="11259879" cy="5367999"/>
          </a:xfrm>
        </p:spPr>
        <p:txBody>
          <a:bodyPr/>
          <a:lstStyle/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 mechanism for performing math operations on arrays of </a:t>
            </a:r>
            <a:r>
              <a:rPr lang="en-US" sz="2400" b="1" i="1" dirty="0">
                <a:solidFill>
                  <a:schemeClr val="tx1"/>
                </a:solidFill>
              </a:rPr>
              <a:t>unequal</a:t>
            </a:r>
            <a:r>
              <a:rPr lang="en-US" sz="2400" b="1" dirty="0">
                <a:solidFill>
                  <a:schemeClr val="tx1"/>
                </a:solidFill>
              </a:rPr>
              <a:t> shapes</a:t>
            </a:r>
          </a:p>
          <a:p>
            <a:pPr marL="36900" indent="0">
              <a:buNone/>
            </a:pPr>
            <a:endParaRPr lang="en-US" dirty="0"/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To determine if two arrays are broadcast-compatible, align the entries of their shapes such that their trailing dimensions are aligned, and then check that each pair of aligned dimensions satisfy either of the following conditions: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aligned dimensions have the same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one of the dimensions has a size of 1</a:t>
            </a:r>
          </a:p>
          <a:p>
            <a:pPr marL="450000" lvl="1" indent="0">
              <a:buNone/>
            </a:pPr>
            <a:endParaRPr lang="en-US" sz="2400" b="0" i="0" dirty="0">
              <a:solidFill>
                <a:schemeClr val="tx1"/>
              </a:solidFill>
              <a:effectLst/>
              <a:latin typeface="Lato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two arrays are broadcast-compatible if either of these conditions are satisfied for each pair of aligned dimensions.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1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544A2-0E3C-4778-BC92-897D0D0CD81C}"/>
              </a:ext>
            </a:extLst>
          </p:cNvPr>
          <p:cNvSpPr txBox="1"/>
          <p:nvPr/>
        </p:nvSpPr>
        <p:spPr>
          <a:xfrm>
            <a:off x="1573619" y="461394"/>
            <a:ext cx="876161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shape-(3, 4) array</a:t>
            </a:r>
          </a:p>
          <a:p>
            <a:r>
              <a:rPr lang="en-US" sz="2400" dirty="0"/>
              <a:t>x = </a:t>
            </a:r>
            <a:r>
              <a:rPr lang="en-US" sz="2400" dirty="0" err="1"/>
              <a:t>np.array</a:t>
            </a:r>
            <a:r>
              <a:rPr lang="en-US" sz="2400" dirty="0"/>
              <a:t>([ [-0. , -0.1, -0.2, -0.3],</a:t>
            </a:r>
          </a:p>
          <a:p>
            <a:r>
              <a:rPr lang="en-US" sz="2400" dirty="0"/>
              <a:t>              	[-0.4, -0.5, -0.6, -0.7],</a:t>
            </a:r>
          </a:p>
          <a:p>
            <a:r>
              <a:rPr lang="en-US" sz="2400" dirty="0"/>
              <a:t>              	[-0.8, -0.9, -1. 0, -1.1] 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shape-(4,) array</a:t>
            </a:r>
          </a:p>
          <a:p>
            <a:r>
              <a:rPr lang="en-US" sz="2400" dirty="0"/>
              <a:t>y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multiplying a shape-(4,) array with a shape-(3, 4) array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`y` is multiplied by each row of `x</a:t>
            </a:r>
            <a:r>
              <a:rPr lang="en-US" sz="2400" dirty="0"/>
              <a:t>`</a:t>
            </a:r>
          </a:p>
          <a:p>
            <a:r>
              <a:rPr lang="en-US" sz="2400" dirty="0"/>
              <a:t>x * y</a:t>
            </a:r>
          </a:p>
          <a:p>
            <a:r>
              <a:rPr lang="en-US" sz="2400" dirty="0"/>
              <a:t>array([ [-0. , -0.2, -0.6, -1.2],</a:t>
            </a:r>
          </a:p>
          <a:p>
            <a:r>
              <a:rPr lang="en-US" sz="2400" dirty="0"/>
              <a:t>       	[-0.4, -1. , -1.8, -2.8],</a:t>
            </a:r>
          </a:p>
          <a:p>
            <a:r>
              <a:rPr lang="en-US" sz="2400" dirty="0"/>
              <a:t>       	[-0.8, -1.8, -3. , -4.4] ])</a:t>
            </a:r>
          </a:p>
        </p:txBody>
      </p:sp>
    </p:spTree>
    <p:extLst>
      <p:ext uri="{BB962C8B-B14F-4D97-AF65-F5344CB8AC3E}">
        <p14:creationId xmlns:p14="http://schemas.microsoft.com/office/powerpoint/2010/main" val="4057658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851" y="1095154"/>
            <a:ext cx="10653823" cy="547293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easier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9" y="159488"/>
            <a:ext cx="5707899" cy="935665"/>
          </a:xfrm>
        </p:spPr>
        <p:txBody>
          <a:bodyPr anchor="ctr"/>
          <a:lstStyle/>
          <a:p>
            <a:r>
              <a:rPr lang="en-US" sz="54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271" y="1250010"/>
            <a:ext cx="5677408" cy="404500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1722" y="2058957"/>
            <a:ext cx="6328689" cy="4453180"/>
          </a:xfrm>
        </p:spPr>
      </p:pic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21404"/>
            <a:ext cx="6184073" cy="4436596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28930" y="0"/>
            <a:ext cx="6663070" cy="3093095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113" y="1718878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18" y="2702103"/>
            <a:ext cx="4764764" cy="3043533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2732" y="2702103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539563"/>
            <a:ext cx="11887200" cy="1189298"/>
          </a:xfrm>
        </p:spPr>
        <p:txBody>
          <a:bodyPr>
            <a:normAutofit/>
          </a:bodyPr>
          <a:lstStyle/>
          <a:p>
            <a:r>
              <a:rPr lang="en-US" sz="4000" b="1" dirty="0"/>
              <a:t>ALSO – pip install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F2BA-5041-4D44-B9A4-D82ACA61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5831"/>
            <a:ext cx="10353762" cy="1062485"/>
          </a:xfrm>
        </p:spPr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Jupyter</a:t>
            </a:r>
            <a:r>
              <a:rPr lang="en-US" b="1" dirty="0"/>
              <a:t>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8577-8613-415A-811B-C8A57DFB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0" y="1318437"/>
            <a:ext cx="11770243" cy="52312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The notebook extends the console-based approach to interactive computing in a qualitatively new direction, providing a web-based application suitable for capturing the whole computation process: developing, documenting, and executing code, as well as communicating the results. The </a:t>
            </a:r>
            <a:r>
              <a:rPr lang="en-US" dirty="0" err="1"/>
              <a:t>Jupyter</a:t>
            </a:r>
            <a:r>
              <a:rPr lang="en-US" dirty="0"/>
              <a:t> notebook combines two components:</a:t>
            </a:r>
          </a:p>
          <a:p>
            <a:endParaRPr lang="en-US" dirty="0"/>
          </a:p>
          <a:p>
            <a:r>
              <a:rPr lang="en-US" dirty="0"/>
              <a:t>A web application: a browser-based tool for interactive authoring of documents which combine explanatory text, mathematics, computations and their rich media output.</a:t>
            </a:r>
          </a:p>
          <a:p>
            <a:endParaRPr lang="en-US" dirty="0"/>
          </a:p>
          <a:p>
            <a:r>
              <a:rPr lang="en-US" dirty="0"/>
              <a:t>Notebook documents: a representation of all content visible in the web application, including inputs and outputs of the computations, explanatory text, mathematics, images, and rich media representations of objects.</a:t>
            </a:r>
          </a:p>
        </p:txBody>
      </p:sp>
    </p:spTree>
    <p:extLst>
      <p:ext uri="{BB962C8B-B14F-4D97-AF65-F5344CB8AC3E}">
        <p14:creationId xmlns:p14="http://schemas.microsoft.com/office/powerpoint/2010/main" val="25453368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b="1" dirty="0"/>
              <a:t>What is NumPy?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164163"/>
              </p:ext>
            </p:extLst>
          </p:nvPr>
        </p:nvGraphicFramePr>
        <p:xfrm>
          <a:off x="464273" y="1960985"/>
          <a:ext cx="1112521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917C68B-CAFB-4212-8E8E-B5F39E7A409D}"/>
              </a:ext>
            </a:extLst>
          </p:cNvPr>
          <p:cNvSpPr txBox="1">
            <a:spLocks/>
          </p:cNvSpPr>
          <p:nvPr/>
        </p:nvSpPr>
        <p:spPr>
          <a:xfrm>
            <a:off x="913795" y="5675735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 universal standard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31744-13AA-3736-0862-45664DFD61A6}"/>
              </a:ext>
            </a:extLst>
          </p:cNvPr>
          <p:cNvSpPr/>
          <p:nvPr/>
        </p:nvSpPr>
        <p:spPr>
          <a:xfrm>
            <a:off x="2668772" y="2541181"/>
            <a:ext cx="935665" cy="393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22430-BD80-1107-B991-092552FBA7CC}"/>
              </a:ext>
            </a:extLst>
          </p:cNvPr>
          <p:cNvSpPr txBox="1"/>
          <p:nvPr/>
        </p:nvSpPr>
        <p:spPr>
          <a:xfrm>
            <a:off x="1446028" y="446567"/>
            <a:ext cx="770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execute commands click the RUN icon</a:t>
            </a:r>
          </a:p>
        </p:txBody>
      </p:sp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1211"/>
            <a:ext cx="2349794" cy="6325403"/>
          </a:xfrm>
        </p:spPr>
        <p:txBody>
          <a:bodyPr>
            <a:normAutofit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2881424" y="341211"/>
            <a:ext cx="91780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	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	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		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	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axis’)	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graph!’)	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	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0843"/>
            <a:ext cx="2477386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075537" y="163599"/>
            <a:ext cx="8692393" cy="6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2573079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2370341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53" y="-31615"/>
            <a:ext cx="9268047" cy="6889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14:cNvPr>
              <p14:cNvContentPartPr/>
              <p14:nvPr/>
            </p14:nvContentPartPr>
            <p14:xfrm>
              <a:off x="1928880" y="6009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6000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2" y="42530"/>
            <a:ext cx="5505613" cy="1137684"/>
          </a:xfrm>
        </p:spPr>
        <p:txBody>
          <a:bodyPr>
            <a:normAutofit/>
          </a:bodyPr>
          <a:lstStyle/>
          <a:p>
            <a:r>
              <a:rPr lang="en-US" b="1" dirty="0"/>
              <a:t>Example 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1307805"/>
            <a:ext cx="12180974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626"/>
            <a:ext cx="2509284" cy="2694918"/>
          </a:xfrm>
        </p:spPr>
        <p:txBody>
          <a:bodyPr>
            <a:normAutofit/>
          </a:bodyPr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3016775" y="428178"/>
            <a:ext cx="8710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endParaRPr lang="en-US" sz="2400" dirty="0"/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	</a:t>
            </a:r>
            <a:r>
              <a:rPr lang="en-US" sz="2400" dirty="0">
                <a:solidFill>
                  <a:srgbClr val="92D050"/>
                </a:solidFill>
              </a:rPr>
              <a:t># o is for circles and r is for red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-&gt;’)	</a:t>
            </a:r>
            <a:r>
              <a:rPr lang="en-US" sz="2400" dirty="0">
                <a:solidFill>
                  <a:srgbClr val="92D050"/>
                </a:solidFill>
              </a:rPr>
              <a:t># naming the x-axis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-&gt;’)	</a:t>
            </a:r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</p:txBody>
      </p:sp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3FCA-939F-476C-BF81-F2B3A19B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7582"/>
            <a:ext cx="10353762" cy="985284"/>
          </a:xfrm>
        </p:spPr>
        <p:txBody>
          <a:bodyPr>
            <a:normAutofit/>
          </a:bodyPr>
          <a:lstStyle/>
          <a:p>
            <a:r>
              <a:rPr lang="en-US" sz="6000" b="1" dirty="0"/>
              <a:t>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F8FB-6EF8-4353-B5A9-BC0116FB0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1584251"/>
            <a:ext cx="11174818" cy="4976037"/>
          </a:xfrm>
        </p:spPr>
        <p:txBody>
          <a:bodyPr>
            <a:noAutofit/>
          </a:bodyPr>
          <a:lstStyle/>
          <a:p>
            <a:r>
              <a:rPr lang="en-US" sz="2800" dirty="0"/>
              <a:t>NumPy (Numerical Python) - an open-source core Python library for scientific computations. </a:t>
            </a:r>
          </a:p>
          <a:p>
            <a:r>
              <a:rPr lang="en-US" sz="2800" dirty="0"/>
              <a:t>Performs a wide variety of mathematical operations on arrays and matrixes </a:t>
            </a:r>
          </a:p>
          <a:p>
            <a:r>
              <a:rPr lang="en-US" sz="2800" dirty="0"/>
              <a:t>Python is slower compared to Fortran and other Data Analytics languages. To overcome this, we use NumPy </a:t>
            </a:r>
          </a:p>
          <a:p>
            <a:r>
              <a:rPr lang="en-US" sz="2800" dirty="0"/>
              <a:t>Adds powerful data structures to Python that guarantee efficient calculations with arrays and matrices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02407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2817628" y="350874"/>
            <a:ext cx="90057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set command over the individual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5437AF3-1C90-0ADD-26DA-1F81E66CB93C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2806995" y="328573"/>
            <a:ext cx="91227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what color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 ON THE GRAPH any text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BA60E0-EAEC-288D-40BF-D124FA58C706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0" y="1469951"/>
            <a:ext cx="2626242" cy="17091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3242930" y="547645"/>
            <a:ext cx="8729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answer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84915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3AFB-273A-C688-BDCD-3E34A81F8397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3274828" y="472945"/>
            <a:ext cx="85273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41-559A-7833-46D1-92E9D90EDB9B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3200399" y="834888"/>
            <a:ext cx="87186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F5FC-EA86-61E2-DCD7-72E6CEEB96A4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3072810" y="161812"/>
            <a:ext cx="87771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488019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327836" y="226673"/>
            <a:ext cx="84530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3C5635-27E6-6D71-9115-353ED20F3475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880703" cy="2633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  <a:p>
            <a:r>
              <a:rPr lang="en-US" b="1" dirty="0"/>
              <a:t>Continued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3FCA-939F-476C-BF81-F2B3A19B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7582"/>
            <a:ext cx="10353762" cy="985284"/>
          </a:xfrm>
        </p:spPr>
        <p:txBody>
          <a:bodyPr>
            <a:normAutofit/>
          </a:bodyPr>
          <a:lstStyle/>
          <a:p>
            <a:r>
              <a:rPr lang="en-US" sz="6000" b="1" dirty="0"/>
              <a:t>What it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F8FB-6EF8-4353-B5A9-BC0116FB0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1584251"/>
            <a:ext cx="11174818" cy="4976037"/>
          </a:xfrm>
        </p:spPr>
        <p:txBody>
          <a:bodyPr>
            <a:noAutofit/>
          </a:bodyPr>
          <a:lstStyle/>
          <a:p>
            <a:r>
              <a:rPr lang="en-US" sz="2800" dirty="0"/>
              <a:t>It contains multidimensional array and matrix data structures</a:t>
            </a:r>
          </a:p>
          <a:p>
            <a:r>
              <a:rPr lang="en-US" sz="2800" dirty="0"/>
              <a:t>Provides an `</a:t>
            </a:r>
            <a:r>
              <a:rPr lang="en-US" sz="2800" dirty="0" err="1"/>
              <a:t>nd</a:t>
            </a:r>
            <a:r>
              <a:rPr lang="en-US" sz="2800" dirty="0"/>
              <a:t>-array` (a homogeneous n-dimensional array object) with methods to efficiently operate on it</a:t>
            </a:r>
          </a:p>
          <a:p>
            <a:r>
              <a:rPr lang="en-US" sz="2800" dirty="0"/>
              <a:t>Supplies an enormous library of high-level mathematical functions that operate on these arrays and matrices</a:t>
            </a:r>
          </a:p>
          <a:p>
            <a:r>
              <a:rPr lang="en-US" sz="2800" dirty="0"/>
              <a:t>Provides operations that are applicable to a vast range of platforms</a:t>
            </a:r>
          </a:p>
        </p:txBody>
      </p:sp>
    </p:spTree>
    <p:extLst>
      <p:ext uri="{BB962C8B-B14F-4D97-AF65-F5344CB8AC3E}">
        <p14:creationId xmlns:p14="http://schemas.microsoft.com/office/powerpoint/2010/main" val="17246191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179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1048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2027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DAC018-3262-EAF7-5858-A4EAC3F34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43" y="0"/>
            <a:ext cx="971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376"/>
      </p:ext>
    </p:extLst>
  </p:cSld>
  <p:clrMapOvr>
    <a:masterClrMapping/>
  </p:clrMapOvr>
  <p:transition spd="slow">
    <p:randomBar dir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714D-7BBE-4EF5-AAE1-7F9159906F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2413"/>
            <a:ext cx="10353675" cy="860425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All about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A5CA8-4148-4464-A778-FE538CCCB2F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67832" y="1371600"/>
            <a:ext cx="5313363" cy="5008563"/>
          </a:xfrm>
        </p:spPr>
        <p:txBody>
          <a:bodyPr>
            <a:normAutofit/>
          </a:bodyPr>
          <a:lstStyle/>
          <a:p>
            <a:r>
              <a:rPr lang="en-US" sz="2400" dirty="0"/>
              <a:t>Usually a fixed-size container of items of </a:t>
            </a:r>
            <a:r>
              <a:rPr lang="en-US" sz="2400" b="1" i="1" dirty="0"/>
              <a:t>the same type and size</a:t>
            </a:r>
            <a:r>
              <a:rPr lang="en-US" sz="2400" dirty="0"/>
              <a:t>.</a:t>
            </a:r>
          </a:p>
          <a:p>
            <a:r>
              <a:rPr lang="en-US" sz="2400" dirty="0"/>
              <a:t>The number of dimensions and items in an array is defined by its shape.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shape</a:t>
            </a:r>
            <a:r>
              <a:rPr lang="en-US" sz="2400" dirty="0"/>
              <a:t> is a tuple of non-negative integers that specify the sizes of each dimension.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rank</a:t>
            </a:r>
            <a:r>
              <a:rPr lang="en-US" sz="2400" dirty="0"/>
              <a:t> of the array is the number of dimensions.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65373-52B8-4FE2-A266-CD7FD466A4A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410804" y="1371600"/>
            <a:ext cx="5313363" cy="5008563"/>
          </a:xfrm>
        </p:spPr>
        <p:txBody>
          <a:bodyPr>
            <a:normAutofit/>
          </a:bodyPr>
          <a:lstStyle/>
          <a:p>
            <a:r>
              <a:rPr lang="en-US" sz="2400" dirty="0"/>
              <a:t>A central data structure of the NumPy library. </a:t>
            </a:r>
          </a:p>
          <a:p>
            <a:r>
              <a:rPr lang="en-US" sz="2400" dirty="0"/>
              <a:t>A grid of values and it contains information about raw data, how to locate an element, and how to interpret it.</a:t>
            </a:r>
          </a:p>
          <a:p>
            <a:r>
              <a:rPr lang="en-US" sz="2400" dirty="0"/>
              <a:t>The grid has elements that can be indexed in various ways.</a:t>
            </a:r>
          </a:p>
          <a:p>
            <a:r>
              <a:rPr lang="en-US" sz="2400" dirty="0"/>
              <a:t>The elements are all the same, referred to as the array </a:t>
            </a:r>
            <a:r>
              <a:rPr lang="en-US" sz="2400" b="1" i="1" dirty="0" err="1"/>
              <a:t>dtype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81498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2C1-8799-4908-AA9B-859B7164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7883"/>
            <a:ext cx="10353762" cy="2312740"/>
          </a:xfrm>
        </p:spPr>
        <p:txBody>
          <a:bodyPr/>
          <a:lstStyle/>
          <a:p>
            <a:r>
              <a:rPr lang="en-US" dirty="0"/>
              <a:t>Biggest difference between Python lists and NumPy arrays: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NumPy arrays are homogeneous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D2FCC3-C3F6-4D89-875D-2E792F28F08F}"/>
              </a:ext>
            </a:extLst>
          </p:cNvPr>
          <p:cNvSpPr/>
          <p:nvPr/>
        </p:nvSpPr>
        <p:spPr>
          <a:xfrm>
            <a:off x="7675927" y="3429000"/>
            <a:ext cx="1233182" cy="14345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F0F63-6329-40B6-8CA9-C98F25B0D7F2}"/>
              </a:ext>
            </a:extLst>
          </p:cNvPr>
          <p:cNvSpPr txBox="1"/>
          <p:nvPr/>
        </p:nvSpPr>
        <p:spPr>
          <a:xfrm>
            <a:off x="6096000" y="5111894"/>
            <a:ext cx="45046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Of the same or a similar </a:t>
            </a:r>
          </a:p>
          <a:p>
            <a:pPr algn="ctr"/>
            <a:r>
              <a:rPr lang="en-US" sz="3200" dirty="0"/>
              <a:t>kind or nature</a:t>
            </a:r>
          </a:p>
        </p:txBody>
      </p:sp>
    </p:spTree>
    <p:extLst>
      <p:ext uri="{BB962C8B-B14F-4D97-AF65-F5344CB8AC3E}">
        <p14:creationId xmlns:p14="http://schemas.microsoft.com/office/powerpoint/2010/main" val="29664022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E420-B64A-4CC0-A687-D15E3429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393405"/>
            <a:ext cx="11396870" cy="1020726"/>
          </a:xfrm>
        </p:spPr>
        <p:txBody>
          <a:bodyPr>
            <a:normAutofit/>
          </a:bodyPr>
          <a:lstStyle/>
          <a:p>
            <a:r>
              <a:rPr lang="en-US" sz="4800" b="1" dirty="0"/>
              <a:t>Ways to initialize NumPy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EAF3-FBDF-449F-AFBD-2B2B56A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414"/>
            <a:ext cx="10353762" cy="4922778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eg1 = </a:t>
            </a:r>
            <a:r>
              <a:rPr lang="en-US" sz="2800" dirty="0" err="1"/>
              <a:t>np.array</a:t>
            </a:r>
            <a:r>
              <a:rPr lang="en-US" sz="2800" dirty="0"/>
              <a:t>( [1, 2, 3, 4, 5, 6] )</a:t>
            </a:r>
          </a:p>
          <a:p>
            <a:pPr marL="36900" indent="0" algn="ctr">
              <a:buNone/>
            </a:pPr>
            <a:r>
              <a:rPr lang="en-US" sz="2400" dirty="0"/>
              <a:t>Or</a:t>
            </a:r>
          </a:p>
          <a:p>
            <a:pPr marL="36900" indent="0" algn="ctr">
              <a:buNone/>
            </a:pPr>
            <a:r>
              <a:rPr lang="en-US" sz="2800" dirty="0"/>
              <a:t>eg2 = </a:t>
            </a:r>
            <a:r>
              <a:rPr lang="en-US" sz="2800" dirty="0" err="1"/>
              <a:t>np.array</a:t>
            </a:r>
            <a:r>
              <a:rPr lang="en-US" sz="2800" dirty="0"/>
              <a:t>( [ [1,2,3,4], [5,6,7,8], [9,10,11,12] ] )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Access elements by starting with element “0”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800" dirty="0"/>
              <a:t>print(eg2[0]) 	</a:t>
            </a:r>
            <a:r>
              <a:rPr lang="en-US" sz="2800" b="1" dirty="0">
                <a:solidFill>
                  <a:srgbClr val="00B050"/>
                </a:solidFill>
              </a:rPr>
              <a:t>## [1 2 3 4]</a:t>
            </a:r>
          </a:p>
        </p:txBody>
      </p:sp>
    </p:spTree>
    <p:extLst>
      <p:ext uri="{BB962C8B-B14F-4D97-AF65-F5344CB8AC3E}">
        <p14:creationId xmlns:p14="http://schemas.microsoft.com/office/powerpoint/2010/main" val="3751331842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2461</TotalTime>
  <Words>3678</Words>
  <Application>Microsoft Office PowerPoint</Application>
  <PresentationFormat>Widescreen</PresentationFormat>
  <Paragraphs>555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Arial Nova</vt:lpstr>
      <vt:lpstr>Arial Nova Light</vt:lpstr>
      <vt:lpstr>Consolas</vt:lpstr>
      <vt:lpstr>Lato</vt:lpstr>
      <vt:lpstr>Wingdings 2</vt:lpstr>
      <vt:lpstr>SlateVTI</vt:lpstr>
      <vt:lpstr>NumPy, Broadcasting and Matplotlib</vt:lpstr>
      <vt:lpstr>Capstone Idea &amp; Rough Draft </vt:lpstr>
      <vt:lpstr>What is NumPy?</vt:lpstr>
      <vt:lpstr>NumPy</vt:lpstr>
      <vt:lpstr>What it does</vt:lpstr>
      <vt:lpstr>PowerPoint Presentation</vt:lpstr>
      <vt:lpstr>All about Arrays</vt:lpstr>
      <vt:lpstr>Biggest difference between Python lists and NumPy arrays: NumPy arrays are homogeneous</vt:lpstr>
      <vt:lpstr>Ways to initialize NumPy arrays</vt:lpstr>
      <vt:lpstr>Useful keywords</vt:lpstr>
      <vt:lpstr>Create a file in vscode</vt:lpstr>
      <vt:lpstr>Creating arrays</vt:lpstr>
      <vt:lpstr>PowerPoint Presentation</vt:lpstr>
      <vt:lpstr>PowerPoint Presentation</vt:lpstr>
      <vt:lpstr>PowerPoint Presentation</vt:lpstr>
      <vt:lpstr>Concatenation</vt:lpstr>
      <vt:lpstr>Knowing shape and size of an array</vt:lpstr>
      <vt:lpstr>PowerPoint Presentation</vt:lpstr>
      <vt:lpstr>Reshaping</vt:lpstr>
      <vt:lpstr>Indexing and Slicing</vt:lpstr>
      <vt:lpstr>Other functions </vt:lpstr>
      <vt:lpstr>Broadcasting</vt:lpstr>
      <vt:lpstr>PowerPoint Presentation</vt:lpstr>
      <vt:lpstr>Matplotlib</vt:lpstr>
      <vt:lpstr>PowerPoint Presentation</vt:lpstr>
      <vt:lpstr>Types of Visuals</vt:lpstr>
      <vt:lpstr>PowerPoint Presentation</vt:lpstr>
      <vt:lpstr>ALSO – pip install jupyter notebook</vt:lpstr>
      <vt:lpstr>What is Jupyter Notebook?</vt:lpstr>
      <vt:lpstr>How to start the Jupyter Notebook Server</vt:lpstr>
      <vt:lpstr>PowerPoint Presentation</vt:lpstr>
      <vt:lpstr>Example One  your first graph</vt:lpstr>
      <vt:lpstr>Example Two</vt:lpstr>
      <vt:lpstr>Open VSCode make sure you are in the right directory initialize jupyter notebook</vt:lpstr>
      <vt:lpstr>Example  Three</vt:lpstr>
      <vt:lpstr>Example  Four</vt:lpstr>
      <vt:lpstr>Example  Five</vt:lpstr>
      <vt:lpstr>Example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Customize – Customize - Customize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71</cp:revision>
  <dcterms:created xsi:type="dcterms:W3CDTF">2022-02-06T00:47:21Z</dcterms:created>
  <dcterms:modified xsi:type="dcterms:W3CDTF">2022-10-17T03:38:14Z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